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4" r:id="rId5"/>
    <p:sldId id="265" r:id="rId6"/>
    <p:sldId id="272" r:id="rId7"/>
    <p:sldId id="266" r:id="rId8"/>
    <p:sldId id="273" r:id="rId9"/>
    <p:sldId id="275" r:id="rId10"/>
    <p:sldId id="267" r:id="rId11"/>
    <p:sldId id="277" r:id="rId12"/>
    <p:sldId id="268" r:id="rId13"/>
    <p:sldId id="278" r:id="rId14"/>
    <p:sldId id="269" r:id="rId15"/>
    <p:sldId id="279" r:id="rId16"/>
    <p:sldId id="270" r:id="rId17"/>
    <p:sldId id="281" r:id="rId18"/>
    <p:sldId id="271" r:id="rId19"/>
    <p:sldId id="282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0" r:id="rId28"/>
    <p:sldId id="294" r:id="rId29"/>
    <p:sldId id="291" r:id="rId30"/>
    <p:sldId id="293" r:id="rId31"/>
    <p:sldId id="292" r:id="rId32"/>
    <p:sldId id="296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956"/>
    <a:srgbClr val="749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4"/>
    <p:restoredTop sz="94694"/>
  </p:normalViewPr>
  <p:slideViewPr>
    <p:cSldViewPr snapToGrid="0" snapToObjects="1">
      <p:cViewPr varScale="1">
        <p:scale>
          <a:sx n="115" d="100"/>
          <a:sy n="115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For</a:t>
            </a:r>
            <a:r>
              <a:rPr lang="en-US" sz="1800" baseline="0"/>
              <a:t> Sale Homes That Sold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Sheet4!$BJ$173</c:f>
              <c:strCache>
                <c:ptCount val="1"/>
                <c:pt idx="0">
                  <c:v>Listed Price</c:v>
                </c:pt>
              </c:strCache>
            </c:strRef>
          </c:tx>
          <c:spPr>
            <a:solidFill>
              <a:srgbClr val="273F6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Sheet4!$BK$172:$BR$172</c:f>
              <c:strCache>
                <c:ptCount val="8"/>
                <c:pt idx="0">
                  <c:v>8740 SW Mcdonald St, Tigard, OR</c:v>
                </c:pt>
                <c:pt idx="1">
                  <c:v>4335 Summerlinn Dr, West Linn, OR</c:v>
                </c:pt>
                <c:pt idx="2">
                  <c:v>2555 Snowberry Ridge Ct, West Linn, OR</c:v>
                </c:pt>
                <c:pt idx="3">
                  <c:v>13620 SW Berea Dr, Tigard, OR</c:v>
                </c:pt>
                <c:pt idx="4">
                  <c:v>15996 Apperson Blvd, Oregon City, OR</c:v>
                </c:pt>
                <c:pt idx="5">
                  <c:v>15910 Swan Ave, Oregon City, OR</c:v>
                </c:pt>
                <c:pt idx="6">
                  <c:v>16250 Pacific Hwy #45, Lake Oswego, OR</c:v>
                </c:pt>
                <c:pt idx="7">
                  <c:v>5225 Jean Rd #501, Lake Oswego, OR</c:v>
                </c:pt>
              </c:strCache>
            </c:strRef>
          </c:cat>
          <c:val>
            <c:numRef>
              <c:f>Sheet4!$BK$173:$BR$173</c:f>
              <c:numCache>
                <c:formatCode>_(* #,##0_);_(* \(#,##0\);_(* "-"??_);_(@_)</c:formatCode>
                <c:ptCount val="8"/>
                <c:pt idx="0">
                  <c:v>446</c:v>
                </c:pt>
                <c:pt idx="1">
                  <c:v>337</c:v>
                </c:pt>
                <c:pt idx="2">
                  <c:v>228.5</c:v>
                </c:pt>
                <c:pt idx="3">
                  <c:v>700</c:v>
                </c:pt>
                <c:pt idx="4">
                  <c:v>219</c:v>
                </c:pt>
                <c:pt idx="5">
                  <c:v>425</c:v>
                </c:pt>
                <c:pt idx="6">
                  <c:v>268</c:v>
                </c:pt>
                <c:pt idx="7">
                  <c:v>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A-DC47-B028-EAB80E796F96}"/>
            </c:ext>
          </c:extLst>
        </c:ser>
        <c:ser>
          <c:idx val="2"/>
          <c:order val="1"/>
          <c:tx>
            <c:strRef>
              <c:f>Sheet4!$BJ$175</c:f>
              <c:strCache>
                <c:ptCount val="1"/>
                <c:pt idx="0">
                  <c:v>sold price</c:v>
                </c:pt>
              </c:strCache>
            </c:strRef>
          </c:tx>
          <c:spPr>
            <a:solidFill>
              <a:srgbClr val="41538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Sheet4!$BK$172:$BR$172</c:f>
              <c:strCache>
                <c:ptCount val="8"/>
                <c:pt idx="0">
                  <c:v>8740 SW Mcdonald St, Tigard, OR</c:v>
                </c:pt>
                <c:pt idx="1">
                  <c:v>4335 Summerlinn Dr, West Linn, OR</c:v>
                </c:pt>
                <c:pt idx="2">
                  <c:v>2555 Snowberry Ridge Ct, West Linn, OR</c:v>
                </c:pt>
                <c:pt idx="3">
                  <c:v>13620 SW Berea Dr, Tigard, OR</c:v>
                </c:pt>
                <c:pt idx="4">
                  <c:v>15996 Apperson Blvd, Oregon City, OR</c:v>
                </c:pt>
                <c:pt idx="5">
                  <c:v>15910 Swan Ave, Oregon City, OR</c:v>
                </c:pt>
                <c:pt idx="6">
                  <c:v>16250 Pacific Hwy #45, Lake Oswego, OR</c:v>
                </c:pt>
                <c:pt idx="7">
                  <c:v>5225 Jean Rd #501, Lake Oswego, OR</c:v>
                </c:pt>
              </c:strCache>
            </c:strRef>
          </c:cat>
          <c:val>
            <c:numRef>
              <c:f>Sheet4!$BK$175:$BR$175</c:f>
              <c:numCache>
                <c:formatCode>_(* #,##0_);_(* \(#,##0\);_(* "-"??_);_(@_)</c:formatCode>
                <c:ptCount val="8"/>
                <c:pt idx="0">
                  <c:v>475</c:v>
                </c:pt>
                <c:pt idx="1">
                  <c:v>342</c:v>
                </c:pt>
                <c:pt idx="2">
                  <c:v>240</c:v>
                </c:pt>
                <c:pt idx="3">
                  <c:v>626</c:v>
                </c:pt>
                <c:pt idx="4">
                  <c:v>677.5</c:v>
                </c:pt>
                <c:pt idx="5">
                  <c:v>485</c:v>
                </c:pt>
                <c:pt idx="6">
                  <c:v>345</c:v>
                </c:pt>
                <c:pt idx="7">
                  <c:v>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A-DC47-B028-EAB80E796F96}"/>
            </c:ext>
          </c:extLst>
        </c:ser>
        <c:ser>
          <c:idx val="1"/>
          <c:order val="2"/>
          <c:tx>
            <c:strRef>
              <c:f>Sheet4!$BJ$174</c:f>
              <c:strCache>
                <c:ptCount val="1"/>
                <c:pt idx="0">
                  <c:v>Random Forest Prediction</c:v>
                </c:pt>
              </c:strCache>
            </c:strRef>
          </c:tx>
          <c:spPr>
            <a:solidFill>
              <a:srgbClr val="8492B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Sheet4!$BK$172:$BR$172</c:f>
              <c:strCache>
                <c:ptCount val="8"/>
                <c:pt idx="0">
                  <c:v>8740 SW Mcdonald St, Tigard, OR</c:v>
                </c:pt>
                <c:pt idx="1">
                  <c:v>4335 Summerlinn Dr, West Linn, OR</c:v>
                </c:pt>
                <c:pt idx="2">
                  <c:v>2555 Snowberry Ridge Ct, West Linn, OR</c:v>
                </c:pt>
                <c:pt idx="3">
                  <c:v>13620 SW Berea Dr, Tigard, OR</c:v>
                </c:pt>
                <c:pt idx="4">
                  <c:v>15996 Apperson Blvd, Oregon City, OR</c:v>
                </c:pt>
                <c:pt idx="5">
                  <c:v>15910 Swan Ave, Oregon City, OR</c:v>
                </c:pt>
                <c:pt idx="6">
                  <c:v>16250 Pacific Hwy #45, Lake Oswego, OR</c:v>
                </c:pt>
                <c:pt idx="7">
                  <c:v>5225 Jean Rd #501, Lake Oswego, OR</c:v>
                </c:pt>
              </c:strCache>
            </c:strRef>
          </c:cat>
          <c:val>
            <c:numRef>
              <c:f>Sheet4!$BK$174:$BR$174</c:f>
              <c:numCache>
                <c:formatCode>_(* #,##0_);_(* \(#,##0\);_(* "-"??_);_(@_)</c:formatCode>
                <c:ptCount val="8"/>
                <c:pt idx="0">
                  <c:v>493.33222357199998</c:v>
                </c:pt>
                <c:pt idx="1">
                  <c:v>375.915083659</c:v>
                </c:pt>
                <c:pt idx="2">
                  <c:v>328.71238078900001</c:v>
                </c:pt>
                <c:pt idx="3">
                  <c:v>729.22518932399998</c:v>
                </c:pt>
                <c:pt idx="4">
                  <c:v>404.53163121100005</c:v>
                </c:pt>
                <c:pt idx="5">
                  <c:v>468.13405186</c:v>
                </c:pt>
                <c:pt idx="6">
                  <c:v>480.11912339499997</c:v>
                </c:pt>
                <c:pt idx="7">
                  <c:v>273.54953903199998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CA-DC47-B028-EAB80E796F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81659375"/>
        <c:axId val="1529824159"/>
      </c:barChart>
      <c:catAx>
        <c:axId val="148165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824159"/>
        <c:crosses val="autoZero"/>
        <c:auto val="1"/>
        <c:lblAlgn val="ctr"/>
        <c:lblOffset val="100"/>
        <c:noMultiLvlLbl val="0"/>
      </c:catAx>
      <c:valAx>
        <c:axId val="1529824159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1481659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2245-6456-AD49-826C-914C0FD6B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7512D-64D6-B24E-A4F0-3DA4595BD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22C9-DB92-A341-BE58-EBAFFB57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510B9-CA7E-7446-8BA0-38C89B00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90A3C-9797-FF4A-8187-966B5C3A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2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9EA4-D158-0C41-B362-0E0DD4DA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7E429-D5D9-7041-81C4-C91F3759A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377C-3213-474D-8E19-54FE518D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AA4D-5136-0E49-A23A-448919414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B8F8-F02D-7041-BD00-B4114D00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38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E1B562-E4ED-624B-9BCD-46784599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F9DB3-8681-AD40-9A0A-36E85E309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2B534-6B99-ED47-BDB0-901188C8F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A1546-C624-184C-A190-313D3B84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0C157-C0B9-774D-B6EF-3117FE26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8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3251-FEBB-5540-8CF4-7C53A3C3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593C-B357-814B-B3BD-7FAA6F163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3A59D-7884-C64C-BF3D-EDC9E3C5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889E4-939C-3545-B0A6-DA8E18E6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A4283-7599-E147-83D1-468051DF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8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F1EB-E034-AA47-87AD-E3ADF573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2BFE8-8D76-1048-B53F-7834EE9A2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6B2C-7AC5-8A43-B9CA-25AED87F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384CB-0741-C54F-89F6-57AD3C4D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68105-958D-A24A-855A-4ED05810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0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6FEA-CBC5-DC4F-9D5A-7546F56F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F213-57A5-1E49-8A78-5D65E3C01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49D8F-8788-BD4F-9491-732E29B34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42D9B-92AC-7E40-9AF8-BB770B36C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A228D-3AE8-8247-8FBA-EA239E06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C761B-E3BA-664C-8159-BBA8A8F7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45DC-9803-744D-8B52-156C2F5A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B6641-AD8B-4948-9E01-5FC7C61DF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EBF5E-ED88-C14A-BBE3-0A6F77EFC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14C48-E946-2342-BFE8-B91046643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153399-9259-954D-B308-9DCFE94E9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40E0C0-493E-4942-B973-E1A0658F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91818-FDF8-2149-B28C-25244367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7C8E38-779C-0646-87E2-D592AAD4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1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85D3-D0B0-D749-91C9-11AAA867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B709A-4691-794B-9280-15818110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A91C0-9C31-CA47-B1B7-A86A4D046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4F276-0053-4841-B134-4405F9D1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4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B3ED93-911C-8040-B45A-3AA089E0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68C61-29A9-CE4C-95E4-BA91A2DE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E8C02-F8A4-914C-9684-2E54A0C32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1875-D689-6C4B-A157-072FAA91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D114-0D33-EE45-9EA7-2159BE0FC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50583-FEB8-5844-BB8F-23640D3B5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65EFE-3083-874E-A5B1-4CCAADE4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BBB74-904B-854A-952A-E1B6D51D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B7A7F-1314-6740-8A17-EFCE9244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E4F7-1867-1D49-9762-A642F1BB5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B6A5DF-77D2-A54B-84B7-BB59AA97C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033AE-7B2A-2B46-8158-92F744127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BF502-2EC3-EF43-A6E7-A045400C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1CC7-97CC-8C4B-9681-979620AE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BEA71-EA70-D44C-B77C-20FE4900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8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24135-84BA-BE4F-8A49-203ACA842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32B08-AB82-6941-BD7A-47BC37544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95A9-28CE-8140-9112-9A8FBFA86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C9FCB-28C4-7E43-9F7A-38164E7E6C72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09870-9ED1-6B42-A64C-C5C50C110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77515-8802-F040-900C-3F0C7555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5F4B8-6B70-5445-9B60-D49C72721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1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445" y="3640254"/>
            <a:ext cx="5319433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First Time Home Buying Made Easy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82DD4-E296-774C-B2A7-E5BF908B7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446" y="2668075"/>
            <a:ext cx="5319431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Ironhack Final Project</a:t>
            </a:r>
          </a:p>
          <a:p>
            <a:pPr algn="l"/>
            <a:r>
              <a:rPr lang="en-US" sz="2000"/>
              <a:t>Feb. 2022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124EB-A299-9749-B352-EDE3A4FB4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36" r="18813" b="1"/>
          <a:stretch/>
        </p:blipFill>
        <p:spPr>
          <a:xfrm>
            <a:off x="4" y="4"/>
            <a:ext cx="5234519" cy="621062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0398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Age/Timing</a:t>
            </a: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 Bought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 Built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 Renovated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 Assessed</a:t>
            </a:r>
          </a:p>
        </p:txBody>
      </p:sp>
    </p:spTree>
    <p:extLst>
      <p:ext uri="{BB962C8B-B14F-4D97-AF65-F5344CB8AC3E}">
        <p14:creationId xmlns:p14="http://schemas.microsoft.com/office/powerpoint/2010/main" val="391909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Age/Timing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BFC967A-B158-ED4A-AFF4-ACCEA283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802"/>
            <a:ext cx="12192000" cy="547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E37894-1D12-934B-BB71-91D336FDC7D5}"/>
              </a:ext>
            </a:extLst>
          </p:cNvPr>
          <p:cNvSpPr txBox="1"/>
          <p:nvPr/>
        </p:nvSpPr>
        <p:spPr>
          <a:xfrm>
            <a:off x="-3" y="1754440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200ED-8A96-A641-9BBA-77EE61E4ACE8}"/>
              </a:ext>
            </a:extLst>
          </p:cNvPr>
          <p:cNvSpPr txBox="1"/>
          <p:nvPr/>
        </p:nvSpPr>
        <p:spPr>
          <a:xfrm>
            <a:off x="3127920" y="1750875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F4D3D2-B889-6A47-809F-F6DAEAD06E82}"/>
              </a:ext>
            </a:extLst>
          </p:cNvPr>
          <p:cNvSpPr txBox="1"/>
          <p:nvPr/>
        </p:nvSpPr>
        <p:spPr>
          <a:xfrm>
            <a:off x="6864350" y="1473876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471EF-0A61-BB47-A66D-7E056D2C0443}"/>
              </a:ext>
            </a:extLst>
          </p:cNvPr>
          <p:cNvSpPr txBox="1"/>
          <p:nvPr/>
        </p:nvSpPr>
        <p:spPr>
          <a:xfrm>
            <a:off x="7295739" y="4208811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072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effectLst/>
              </a:rPr>
              <a:t>Amenities</a:t>
            </a: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Number of “Amenities”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Bathroom Fixtures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Fireplace Type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Fireplaces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 of Garage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Pool</a:t>
            </a:r>
          </a:p>
        </p:txBody>
      </p:sp>
    </p:spTree>
    <p:extLst>
      <p:ext uri="{BB962C8B-B14F-4D97-AF65-F5344CB8AC3E}">
        <p14:creationId xmlns:p14="http://schemas.microsoft.com/office/powerpoint/2010/main" val="352747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effectLst/>
              </a:rPr>
              <a:t>Amenities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ABD9C6E2-FC04-8145-BA27-926671A1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9898"/>
            <a:ext cx="12192000" cy="5432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BC028-6957-EE4B-B7FE-277A0AED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868" y="3544247"/>
            <a:ext cx="454856" cy="180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E24778-5AC6-F34B-BBBA-72E5BDB54DC3}"/>
              </a:ext>
            </a:extLst>
          </p:cNvPr>
          <p:cNvSpPr txBox="1"/>
          <p:nvPr/>
        </p:nvSpPr>
        <p:spPr>
          <a:xfrm>
            <a:off x="1629104" y="1564239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78B4A-8F4C-904C-AB7F-02D13B33111A}"/>
              </a:ext>
            </a:extLst>
          </p:cNvPr>
          <p:cNvSpPr txBox="1"/>
          <p:nvPr/>
        </p:nvSpPr>
        <p:spPr>
          <a:xfrm>
            <a:off x="6438681" y="1546598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75F41-8359-F04A-B458-011947E7862E}"/>
              </a:ext>
            </a:extLst>
          </p:cNvPr>
          <p:cNvSpPr txBox="1"/>
          <p:nvPr/>
        </p:nvSpPr>
        <p:spPr>
          <a:xfrm>
            <a:off x="1566043" y="3348479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5CD9D3-91F6-E742-9493-DE233B3B234C}"/>
              </a:ext>
            </a:extLst>
          </p:cNvPr>
          <p:cNvSpPr txBox="1"/>
          <p:nvPr/>
        </p:nvSpPr>
        <p:spPr>
          <a:xfrm>
            <a:off x="961699" y="5165771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– </a:t>
            </a:r>
            <a:r>
              <a:rPr lang="en-US" sz="1200" b="1" dirty="0">
                <a:solidFill>
                  <a:srgbClr val="749929"/>
                </a:solidFill>
              </a:rPr>
              <a:t>Kept Some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4C219-44F8-1946-B639-F5095B4336AF}"/>
              </a:ext>
            </a:extLst>
          </p:cNvPr>
          <p:cNvSpPr txBox="1"/>
          <p:nvPr/>
        </p:nvSpPr>
        <p:spPr>
          <a:xfrm>
            <a:off x="6863259" y="5160875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– </a:t>
            </a:r>
            <a:r>
              <a:rPr lang="en-US" sz="1200" b="1" dirty="0">
                <a:solidFill>
                  <a:srgbClr val="749929"/>
                </a:solidFill>
              </a:rPr>
              <a:t>Unclear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D2EC8-B7A2-3744-B2BC-886B22C94361}"/>
              </a:ext>
            </a:extLst>
          </p:cNvPr>
          <p:cNvSpPr txBox="1"/>
          <p:nvPr/>
        </p:nvSpPr>
        <p:spPr>
          <a:xfrm>
            <a:off x="7498034" y="3379651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–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4E72A2-1CBD-B842-8774-84DED527701B}"/>
              </a:ext>
            </a:extLst>
          </p:cNvPr>
          <p:cNvSpPr/>
          <p:nvPr/>
        </p:nvSpPr>
        <p:spPr>
          <a:xfrm>
            <a:off x="331076" y="5580993"/>
            <a:ext cx="1518745" cy="1304308"/>
          </a:xfrm>
          <a:prstGeom prst="rect">
            <a:avLst/>
          </a:prstGeom>
          <a:noFill/>
          <a:ln w="28575">
            <a:solidFill>
              <a:srgbClr val="749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BEDBAB-DAA6-3D4B-AB1D-485727463BDE}"/>
              </a:ext>
            </a:extLst>
          </p:cNvPr>
          <p:cNvSpPr/>
          <p:nvPr/>
        </p:nvSpPr>
        <p:spPr>
          <a:xfrm>
            <a:off x="4577253" y="5600488"/>
            <a:ext cx="1518745" cy="1304308"/>
          </a:xfrm>
          <a:prstGeom prst="rect">
            <a:avLst/>
          </a:prstGeom>
          <a:noFill/>
          <a:ln w="28575">
            <a:solidFill>
              <a:srgbClr val="749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Structural Integrity</a:t>
            </a: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Foundation Type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Roof Type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Exterior Wall Type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Heating Type</a:t>
            </a:r>
          </a:p>
        </p:txBody>
      </p:sp>
    </p:spTree>
    <p:extLst>
      <p:ext uri="{BB962C8B-B14F-4D97-AF65-F5344CB8AC3E}">
        <p14:creationId xmlns:p14="http://schemas.microsoft.com/office/powerpoint/2010/main" val="13855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Structural Integrity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5A8E7C-6F5B-DC4E-8688-777CA5299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7494"/>
            <a:ext cx="12192000" cy="5419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03DC83-AD9B-DA41-B722-FB64BD61D5AD}"/>
              </a:ext>
            </a:extLst>
          </p:cNvPr>
          <p:cNvSpPr txBox="1"/>
          <p:nvPr/>
        </p:nvSpPr>
        <p:spPr>
          <a:xfrm>
            <a:off x="862913" y="1548526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– </a:t>
            </a:r>
            <a:r>
              <a:rPr lang="en-US" sz="1200" b="1" dirty="0">
                <a:solidFill>
                  <a:srgbClr val="749929"/>
                </a:solidFill>
              </a:rPr>
              <a:t>Kept Some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172AE4-D001-0940-9255-AFAB89A75CA6}"/>
              </a:ext>
            </a:extLst>
          </p:cNvPr>
          <p:cNvSpPr/>
          <p:nvPr/>
        </p:nvSpPr>
        <p:spPr>
          <a:xfrm>
            <a:off x="1902373" y="2256013"/>
            <a:ext cx="2596055" cy="1958635"/>
          </a:xfrm>
          <a:prstGeom prst="rect">
            <a:avLst/>
          </a:prstGeom>
          <a:noFill/>
          <a:ln w="28575">
            <a:solidFill>
              <a:srgbClr val="749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619AD-6774-B44A-8830-67EE8E769A35}"/>
              </a:ext>
            </a:extLst>
          </p:cNvPr>
          <p:cNvSpPr txBox="1"/>
          <p:nvPr/>
        </p:nvSpPr>
        <p:spPr>
          <a:xfrm>
            <a:off x="768323" y="4275624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–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4E90C-2B99-BC41-B60F-C561BD4E5107}"/>
              </a:ext>
            </a:extLst>
          </p:cNvPr>
          <p:cNvSpPr txBox="1"/>
          <p:nvPr/>
        </p:nvSpPr>
        <p:spPr>
          <a:xfrm>
            <a:off x="7121827" y="1543280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–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B100C-3489-334B-A632-2C3F3B88724C}"/>
              </a:ext>
            </a:extLst>
          </p:cNvPr>
          <p:cNvSpPr/>
          <p:nvPr/>
        </p:nvSpPr>
        <p:spPr>
          <a:xfrm>
            <a:off x="6532181" y="4899364"/>
            <a:ext cx="2117833" cy="1958635"/>
          </a:xfrm>
          <a:prstGeom prst="rect">
            <a:avLst/>
          </a:prstGeom>
          <a:noFill/>
          <a:ln w="28575">
            <a:solidFill>
              <a:srgbClr val="749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7A89F6-A295-2D47-B223-1845104A5502}"/>
              </a:ext>
            </a:extLst>
          </p:cNvPr>
          <p:cNvSpPr/>
          <p:nvPr/>
        </p:nvSpPr>
        <p:spPr>
          <a:xfrm>
            <a:off x="11035862" y="4552623"/>
            <a:ext cx="1119350" cy="2305375"/>
          </a:xfrm>
          <a:prstGeom prst="rect">
            <a:avLst/>
          </a:prstGeom>
          <a:noFill/>
          <a:ln w="28575">
            <a:solidFill>
              <a:srgbClr val="749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0F017-5CA1-B54C-9D0B-75DEE21CBBA2}"/>
              </a:ext>
            </a:extLst>
          </p:cNvPr>
          <p:cNvSpPr txBox="1"/>
          <p:nvPr/>
        </p:nvSpPr>
        <p:spPr>
          <a:xfrm>
            <a:off x="7496507" y="4266717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–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867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Exterior Quality</a:t>
            </a: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 Quality Level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Property Type</a:t>
            </a:r>
          </a:p>
        </p:txBody>
      </p:sp>
    </p:spTree>
    <p:extLst>
      <p:ext uri="{BB962C8B-B14F-4D97-AF65-F5344CB8AC3E}">
        <p14:creationId xmlns:p14="http://schemas.microsoft.com/office/powerpoint/2010/main" val="146871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Exterior Quality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A3E4946-F022-B842-8695-8E7045EA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410852"/>
            <a:ext cx="12192000" cy="5447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3A7BD0-5615-774D-8F56-94E91E0C1D6F}"/>
              </a:ext>
            </a:extLst>
          </p:cNvPr>
          <p:cNvSpPr/>
          <p:nvPr/>
        </p:nvSpPr>
        <p:spPr>
          <a:xfrm>
            <a:off x="6523228" y="3488513"/>
            <a:ext cx="1737902" cy="3369486"/>
          </a:xfrm>
          <a:prstGeom prst="rect">
            <a:avLst/>
          </a:prstGeom>
          <a:noFill/>
          <a:ln w="28575">
            <a:solidFill>
              <a:srgbClr val="749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B1483-8625-1A48-97F8-B36B8D2A5BFF}"/>
              </a:ext>
            </a:extLst>
          </p:cNvPr>
          <p:cNvSpPr/>
          <p:nvPr/>
        </p:nvSpPr>
        <p:spPr>
          <a:xfrm>
            <a:off x="10385779" y="2806262"/>
            <a:ext cx="1737902" cy="4051738"/>
          </a:xfrm>
          <a:prstGeom prst="rect">
            <a:avLst/>
          </a:prstGeom>
          <a:noFill/>
          <a:ln w="28575">
            <a:solidFill>
              <a:srgbClr val="749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DA75D-0371-0E40-8F4C-F6EE085C177C}"/>
              </a:ext>
            </a:extLst>
          </p:cNvPr>
          <p:cNvSpPr txBox="1"/>
          <p:nvPr/>
        </p:nvSpPr>
        <p:spPr>
          <a:xfrm>
            <a:off x="7257856" y="1473877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–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  <a:r>
              <a:rPr lang="en-US" sz="1200" b="1" dirty="0">
                <a:solidFill>
                  <a:srgbClr val="749929"/>
                </a:solidFill>
              </a:rPr>
              <a:t>Some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763882-DC56-7146-985F-8AC0286EDE42}"/>
              </a:ext>
            </a:extLst>
          </p:cNvPr>
          <p:cNvSpPr/>
          <p:nvPr/>
        </p:nvSpPr>
        <p:spPr>
          <a:xfrm>
            <a:off x="369421" y="3488514"/>
            <a:ext cx="1438358" cy="3369486"/>
          </a:xfrm>
          <a:prstGeom prst="rect">
            <a:avLst/>
          </a:prstGeom>
          <a:noFill/>
          <a:ln w="28575">
            <a:solidFill>
              <a:srgbClr val="749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A9250-7FDD-0A44-88AD-5214FC136B77}"/>
              </a:ext>
            </a:extLst>
          </p:cNvPr>
          <p:cNvSpPr/>
          <p:nvPr/>
        </p:nvSpPr>
        <p:spPr>
          <a:xfrm>
            <a:off x="3229617" y="2554014"/>
            <a:ext cx="1438358" cy="4325005"/>
          </a:xfrm>
          <a:prstGeom prst="rect">
            <a:avLst/>
          </a:prstGeom>
          <a:noFill/>
          <a:ln w="28575">
            <a:solidFill>
              <a:srgbClr val="749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30B36-5CF2-F44A-BAFA-270944D0EF28}"/>
              </a:ext>
            </a:extLst>
          </p:cNvPr>
          <p:cNvSpPr txBox="1"/>
          <p:nvPr/>
        </p:nvSpPr>
        <p:spPr>
          <a:xfrm>
            <a:off x="1253333" y="1490594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–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  <a:r>
              <a:rPr lang="en-US" sz="1200" b="1" dirty="0">
                <a:solidFill>
                  <a:srgbClr val="749929"/>
                </a:solidFill>
              </a:rPr>
              <a:t>Some</a:t>
            </a:r>
          </a:p>
        </p:txBody>
      </p:sp>
    </p:spTree>
    <p:extLst>
      <p:ext uri="{BB962C8B-B14F-4D97-AF65-F5344CB8AC3E}">
        <p14:creationId xmlns:p14="http://schemas.microsoft.com/office/powerpoint/2010/main" val="413250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Marketing Success</a:t>
            </a:r>
            <a:endParaRPr lang="en-US" sz="4000" dirty="0">
              <a:solidFill>
                <a:schemeClr val="bg1"/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Days on the Market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Tour Counts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Webpage Favorites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Webpage Views</a:t>
            </a:r>
          </a:p>
        </p:txBody>
      </p:sp>
    </p:spTree>
    <p:extLst>
      <p:ext uri="{BB962C8B-B14F-4D97-AF65-F5344CB8AC3E}">
        <p14:creationId xmlns:p14="http://schemas.microsoft.com/office/powerpoint/2010/main" val="8762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E7504A-8D3E-104A-87B1-33B9E043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812"/>
            <a:ext cx="12192000" cy="5368882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Marketing Success</a:t>
            </a:r>
            <a:endParaRPr lang="en-US" sz="40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61632-40A3-4D46-9AAC-BBF988346CBD}"/>
              </a:ext>
            </a:extLst>
          </p:cNvPr>
          <p:cNvSpPr txBox="1"/>
          <p:nvPr/>
        </p:nvSpPr>
        <p:spPr>
          <a:xfrm>
            <a:off x="1156138" y="1544908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D6F85-0C9D-A149-8CD0-C12A733C77FF}"/>
              </a:ext>
            </a:extLst>
          </p:cNvPr>
          <p:cNvSpPr txBox="1"/>
          <p:nvPr/>
        </p:nvSpPr>
        <p:spPr>
          <a:xfrm>
            <a:off x="856595" y="4245697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0FD00-A67F-5146-94E7-7ABE18D0680A}"/>
              </a:ext>
            </a:extLst>
          </p:cNvPr>
          <p:cNvSpPr txBox="1"/>
          <p:nvPr/>
        </p:nvSpPr>
        <p:spPr>
          <a:xfrm>
            <a:off x="7190346" y="1555770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3DD2C-D1B2-284C-B9EF-59DFD5C965DC}"/>
              </a:ext>
            </a:extLst>
          </p:cNvPr>
          <p:cNvSpPr txBox="1"/>
          <p:nvPr/>
        </p:nvSpPr>
        <p:spPr>
          <a:xfrm>
            <a:off x="6953864" y="4252021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541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3700" dirty="0">
                <a:solidFill>
                  <a:srgbClr val="FFFFFF"/>
                </a:solidFill>
              </a:rPr>
              <a:t>What makes a home valuable?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82DD4-E296-774C-B2A7-E5BF908B7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 fontScale="6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Home currently on the market 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r>
              <a:rPr lang="en-US" b="1" dirty="0">
                <a:solidFill>
                  <a:schemeClr val="bg1"/>
                </a:solidFill>
              </a:rPr>
              <a:t>are priced 2.5% higher than their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recently sold counter parts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"/>
          <a:stretch/>
        </p:blipFill>
        <p:spPr>
          <a:xfrm>
            <a:off x="130478" y="1822348"/>
            <a:ext cx="7917328" cy="4452160"/>
          </a:xfrm>
          <a:prstGeom prst="rect">
            <a:avLst/>
          </a:prstGeom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B3C4CDEB-E9D2-3241-A20D-EF50EAF53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606" y="1655276"/>
            <a:ext cx="3189371" cy="3873786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D9B4C0FE-1DFE-CC47-A75F-7E0AD1C1F1E3}"/>
              </a:ext>
            </a:extLst>
          </p:cNvPr>
          <p:cNvSpPr txBox="1">
            <a:spLocks/>
          </p:cNvSpPr>
          <p:nvPr/>
        </p:nvSpPr>
        <p:spPr>
          <a:xfrm>
            <a:off x="8699709" y="5702515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152956"/>
                </a:solidFill>
              </a:rPr>
              <a:t>Market Inefficiency = Arbitrage Opportunity</a:t>
            </a:r>
            <a:endParaRPr lang="en-US" sz="2000" dirty="0">
              <a:solidFill>
                <a:srgbClr val="1529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9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082DD4-E296-774C-B2A7-E5BF908B7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42" y="1617681"/>
            <a:ext cx="4163930" cy="441795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tableau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956"/>
                </a:solidFill>
              </a:rPr>
              <a:t>Discuss data collection methods</a:t>
            </a:r>
            <a:endParaRPr lang="en-US" sz="2000" dirty="0">
              <a:solidFill>
                <a:srgbClr val="152956"/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Tools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Data cleaning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Transformations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Multicollinearity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Feature Selection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Model Methods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Results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Preliminary Findings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Future Modifications and Improvements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390"/>
          <a:stretch/>
        </p:blipFill>
        <p:spPr>
          <a:xfrm>
            <a:off x="4636963" y="-588"/>
            <a:ext cx="7555037" cy="338327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B9B4FD3-46C8-344D-B1C4-110609917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89" r="1" b="9397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973E624-F4FD-9B4F-825A-5C540E34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" y="-588"/>
            <a:ext cx="4501039" cy="1457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24" y="-588"/>
            <a:ext cx="4501039" cy="14570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856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Data Collection</a:t>
            </a: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Redfin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Methods: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Scrapping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 Connection</a:t>
            </a:r>
          </a:p>
        </p:txBody>
      </p:sp>
    </p:spTree>
    <p:extLst>
      <p:ext uri="{BB962C8B-B14F-4D97-AF65-F5344CB8AC3E}">
        <p14:creationId xmlns:p14="http://schemas.microsoft.com/office/powerpoint/2010/main" val="423201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effectLst/>
              </a:rPr>
              <a:t>Tools</a:t>
            </a: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A04709C-41D1-B440-AACD-4935033022B6}"/>
              </a:ext>
            </a:extLst>
          </p:cNvPr>
          <p:cNvSpPr txBox="1">
            <a:spLocks/>
          </p:cNvSpPr>
          <p:nvPr/>
        </p:nvSpPr>
        <p:spPr>
          <a:xfrm>
            <a:off x="3927776" y="1985239"/>
            <a:ext cx="3310759" cy="2329983"/>
          </a:xfrm>
          <a:prstGeom prst="rect">
            <a:avLst/>
          </a:prstGeom>
          <a:ln w="76200">
            <a:solidFill>
              <a:srgbClr val="15295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800" b="1" u="sng" dirty="0">
                <a:solidFill>
                  <a:srgbClr val="152956"/>
                </a:solidFill>
              </a:rPr>
              <a:t>Multicollinearity/Scaling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scipy.stats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chi2_contingency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atsmodels.stats.outliers_influence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variance_inflation_factor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sklearn.preprocessing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MinMaxScaler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sklearn.preprocessing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Normalizer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sklearn.preprocessing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StandardScaler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sklearn.model_selection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GridSearchCV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sklearn.model_selection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RandomizedSearchCV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klearn.feature_selection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RFE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sklearn.decomposition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PCA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9F8DD91-E86A-4349-9272-879A2FE60D90}"/>
              </a:ext>
            </a:extLst>
          </p:cNvPr>
          <p:cNvSpPr txBox="1">
            <a:spLocks/>
          </p:cNvSpPr>
          <p:nvPr/>
        </p:nvSpPr>
        <p:spPr>
          <a:xfrm>
            <a:off x="245380" y="4449188"/>
            <a:ext cx="3310759" cy="2329983"/>
          </a:xfrm>
          <a:prstGeom prst="rect">
            <a:avLst/>
          </a:prstGeom>
          <a:ln w="76200">
            <a:solidFill>
              <a:srgbClr val="15295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800" b="1" u="sng" dirty="0">
                <a:solidFill>
                  <a:srgbClr val="152956"/>
                </a:solidFill>
              </a:rPr>
              <a:t>Gen. Math/Accuracy Measures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statistics as stats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ststatistics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scipy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stats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metrics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sklearn.metrics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mean_squared_error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r2_score,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mean_absolute_error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8568B71-6A36-0C4A-BB7C-0E6CCB9B90F8}"/>
              </a:ext>
            </a:extLst>
          </p:cNvPr>
          <p:cNvSpPr txBox="1">
            <a:spLocks/>
          </p:cNvSpPr>
          <p:nvPr/>
        </p:nvSpPr>
        <p:spPr>
          <a:xfrm>
            <a:off x="3927776" y="4449188"/>
            <a:ext cx="3310759" cy="2329983"/>
          </a:xfrm>
          <a:prstGeom prst="rect">
            <a:avLst/>
          </a:prstGeom>
          <a:ln w="76200">
            <a:solidFill>
              <a:srgbClr val="15295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800" b="1" u="sng" dirty="0">
                <a:solidFill>
                  <a:srgbClr val="152956"/>
                </a:solidFill>
              </a:rPr>
              <a:t>Visualizations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matplotlib.pyplot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seaborn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matplotlib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pyplot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E9746DA-14FB-5146-9A47-D95857884514}"/>
              </a:ext>
            </a:extLst>
          </p:cNvPr>
          <p:cNvSpPr txBox="1">
            <a:spLocks/>
          </p:cNvSpPr>
          <p:nvPr/>
        </p:nvSpPr>
        <p:spPr>
          <a:xfrm>
            <a:off x="245380" y="1985239"/>
            <a:ext cx="3310759" cy="2329983"/>
          </a:xfrm>
          <a:prstGeom prst="rect">
            <a:avLst/>
          </a:prstGeom>
          <a:ln w="76200">
            <a:solidFill>
              <a:srgbClr val="15295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800" b="1" u="sng" dirty="0">
                <a:solidFill>
                  <a:srgbClr val="152956"/>
                </a:solidFill>
              </a:rPr>
              <a:t>Models</a:t>
            </a:r>
            <a:endParaRPr lang="en-US" sz="1050" b="1" u="sng" dirty="0">
              <a:solidFill>
                <a:srgbClr val="152956"/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sklearn.ensemble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RandomForestRegressor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sklearn.datasets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make_regression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sklearn.cluster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DBSCAN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sklearn.linear_model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LinearRegression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linear_model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sklearn.preprocessing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OneHotEncoder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sklearn.model_selection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train_test_split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tensorflow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tf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statsmodels.api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63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4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4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4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4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8" grpId="0" build="p"/>
      <p:bldP spid="12" grpId="0" build="p"/>
      <p:bldP spid="13" grpId="0" build="p"/>
      <p:bldP spid="14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  <a:effectLst/>
              </a:rPr>
              <a:t>Data Cleaning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FF1ACF9-D613-6A4A-9712-63EEF2E4DB9D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See Python</a:t>
            </a:r>
          </a:p>
        </p:txBody>
      </p:sp>
    </p:spTree>
    <p:extLst>
      <p:ext uri="{BB962C8B-B14F-4D97-AF65-F5344CB8AC3E}">
        <p14:creationId xmlns:p14="http://schemas.microsoft.com/office/powerpoint/2010/main" val="230824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1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  <a:effectLst/>
              </a:rPr>
              <a:t>Transformations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3C782-4F5F-9046-A6B4-85A97020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685" y="2024310"/>
            <a:ext cx="3975757" cy="442438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3803E98-3B0D-B344-B4AC-01390522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93850"/>
            <a:ext cx="3975758" cy="2131490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D4F1022B-CC4F-DB4B-A695-2BA5DD59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140" y="2132182"/>
            <a:ext cx="3737735" cy="2137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DFD76E-DC9E-CE41-8EE6-39EAEB06946D}"/>
              </a:ext>
            </a:extLst>
          </p:cNvPr>
          <p:cNvSpPr txBox="1"/>
          <p:nvPr/>
        </p:nvSpPr>
        <p:spPr>
          <a:xfrm>
            <a:off x="550862" y="1889375"/>
            <a:ext cx="30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Land Square Feet: Before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3F9CAE-08BB-6743-8FF6-913B7EBF30A4}"/>
              </a:ext>
            </a:extLst>
          </p:cNvPr>
          <p:cNvSpPr txBox="1"/>
          <p:nvPr/>
        </p:nvSpPr>
        <p:spPr>
          <a:xfrm>
            <a:off x="4009949" y="1889375"/>
            <a:ext cx="30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Land Square Feet: log</a:t>
            </a: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5DEBDC45-0DAE-2247-9B06-B8345D6D4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139" y="4429815"/>
            <a:ext cx="3680233" cy="2113698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F58A02CC-BFF5-E64D-AC2E-76AAB6BAE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" y="4429815"/>
            <a:ext cx="3754759" cy="21314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67EB30-8539-B449-A8B5-A9B4420C6415}"/>
              </a:ext>
            </a:extLst>
          </p:cNvPr>
          <p:cNvSpPr txBox="1"/>
          <p:nvPr/>
        </p:nvSpPr>
        <p:spPr>
          <a:xfrm>
            <a:off x="471587" y="4219008"/>
            <a:ext cx="30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Favorites: Before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1B3CF-5C45-154C-917A-5DF328CA1BAD}"/>
              </a:ext>
            </a:extLst>
          </p:cNvPr>
          <p:cNvSpPr txBox="1"/>
          <p:nvPr/>
        </p:nvSpPr>
        <p:spPr>
          <a:xfrm>
            <a:off x="3930674" y="4219008"/>
            <a:ext cx="30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Favorites: sqrt</a:t>
            </a:r>
          </a:p>
        </p:txBody>
      </p:sp>
    </p:spTree>
    <p:extLst>
      <p:ext uri="{BB962C8B-B14F-4D97-AF65-F5344CB8AC3E}">
        <p14:creationId xmlns:p14="http://schemas.microsoft.com/office/powerpoint/2010/main" val="278245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  <a:effectLst/>
              </a:rPr>
              <a:t>Multicollinearity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FF1ACF9-D613-6A4A-9712-63EEF2E4DB9D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6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Continuous: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Threshold: VIF=500 and correlation &lt;.7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Dropped: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Taxes Due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count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 Built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 Renovated</a:t>
            </a: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Categorical: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Threshold: Chi squared p-value &lt;.6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Dropped: 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Assessed Year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 description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Bathroom Fixtures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Property Type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Sale Year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4A8F591-0028-724D-9352-650C71454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282" y="2021249"/>
            <a:ext cx="4573006" cy="4651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947B41-4DA5-E846-96F6-9BE952ED9777}"/>
              </a:ext>
            </a:extLst>
          </p:cNvPr>
          <p:cNvSpPr/>
          <p:nvPr/>
        </p:nvSpPr>
        <p:spPr>
          <a:xfrm>
            <a:off x="7446282" y="2021249"/>
            <a:ext cx="4573006" cy="387843"/>
          </a:xfrm>
          <a:prstGeom prst="rect">
            <a:avLst/>
          </a:prstGeom>
          <a:solidFill>
            <a:srgbClr val="1529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	        Correlated Feature     Correlation</a:t>
            </a:r>
          </a:p>
        </p:txBody>
      </p:sp>
    </p:spTree>
    <p:extLst>
      <p:ext uri="{BB962C8B-B14F-4D97-AF65-F5344CB8AC3E}">
        <p14:creationId xmlns:p14="http://schemas.microsoft.com/office/powerpoint/2010/main" val="427558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1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  <a:effectLst/>
              </a:rPr>
              <a:t>Scaling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FF1ACF9-D613-6A4A-9712-63EEF2E4DB9D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984631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 – Max Scaler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Best for: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(although barely effected by scaling)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Neural Networks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Best for: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i="1" dirty="0">
                <a:solidFill>
                  <a:srgbClr val="152956"/>
                </a:solidFill>
              </a:rPr>
              <a:t>Will cover more thoroughly in accuracy section</a:t>
            </a:r>
          </a:p>
        </p:txBody>
      </p:sp>
    </p:spTree>
    <p:extLst>
      <p:ext uri="{BB962C8B-B14F-4D97-AF65-F5344CB8AC3E}">
        <p14:creationId xmlns:p14="http://schemas.microsoft.com/office/powerpoint/2010/main" val="15331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1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  <a:effectLst/>
              </a:rPr>
              <a:t>Feature Selection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FF1ACF9-D613-6A4A-9712-63EEF2E4DB9D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10117015" cy="483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Best results from random forest feature importance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Found 95% of target is explained by top 30% of the features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1"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1"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lvl="1"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Also tried RFE feature selection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F95BB6E-07EB-1C4E-B47D-028C144CB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07" y="2878593"/>
            <a:ext cx="9348186" cy="32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6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  <a:effectLst/>
              </a:rPr>
              <a:t>Feature Selection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24F01DF-45BF-EE41-A1A5-5180B780F721}"/>
              </a:ext>
            </a:extLst>
          </p:cNvPr>
          <p:cNvSpPr txBox="1">
            <a:spLocks/>
          </p:cNvSpPr>
          <p:nvPr/>
        </p:nvSpPr>
        <p:spPr>
          <a:xfrm>
            <a:off x="7945845" y="2074725"/>
            <a:ext cx="3780263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Relative feature importance provided by linear regression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anova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table doesn’t align with the random forest features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E5AECD-7B6B-904D-982E-196E3FF52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81" y="1934815"/>
            <a:ext cx="5813640" cy="48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  <a:effectLst/>
              </a:rPr>
              <a:t>Model Methods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FF1ACF9-D613-6A4A-9712-63EEF2E4DB9D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Linear Regression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4574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5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082DD4-E296-774C-B2A7-E5BF908B7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42" y="1617681"/>
            <a:ext cx="4163930" cy="441795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956"/>
                </a:solidFill>
              </a:rPr>
              <a:t>Review tableau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Discuss data collection methods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Data cleaning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Multicollinearity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Transformations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Feature Selection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Model Types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Results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Preliminary Findings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Future Modifications and Improvements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390"/>
          <a:stretch/>
        </p:blipFill>
        <p:spPr>
          <a:xfrm>
            <a:off x="4636963" y="-588"/>
            <a:ext cx="7555037" cy="338327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B9B4FD3-46C8-344D-B1C4-110609917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89" r="1" b="9397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973E624-F4FD-9B4F-825A-5C540E34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" y="-588"/>
            <a:ext cx="4501039" cy="1457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24" y="-588"/>
            <a:ext cx="4501039" cy="14570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5157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  <a:effectLst/>
              </a:rPr>
              <a:t>Model Methods</a:t>
            </a:r>
          </a:p>
          <a:p>
            <a:pPr marL="228600" lvl="1" algn="l"/>
            <a:r>
              <a:rPr lang="en-US" sz="2800" dirty="0">
                <a:solidFill>
                  <a:schemeClr val="bg1"/>
                </a:solidFill>
              </a:rPr>
              <a:t>Clustering for location</a:t>
            </a:r>
            <a:endParaRPr lang="en-US" sz="1100" dirty="0">
              <a:solidFill>
                <a:schemeClr val="bg1"/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FF1ACF9-D613-6A4A-9712-63EEF2E4DB9D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DBScan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Wanted to a method that produced the least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diviation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between cluster sizes and at least 7 clusters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Standardizer gave the best results: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F6C4B-7B33-9A44-95CA-7F2669F50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04" y="4171061"/>
            <a:ext cx="6599492" cy="12801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686952-FC96-C045-A937-DD1AAB1A4369}"/>
              </a:ext>
            </a:extLst>
          </p:cNvPr>
          <p:cNvSpPr/>
          <p:nvPr/>
        </p:nvSpPr>
        <p:spPr>
          <a:xfrm>
            <a:off x="466404" y="4775974"/>
            <a:ext cx="6602611" cy="1926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5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1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  <a:effectLst/>
              </a:rPr>
              <a:t>Model Results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FF1ACF9-D613-6A4A-9712-63EEF2E4DB9D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47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Primary accuracy measure used is mean squared error: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had the best results!!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AA82C-9360-4846-AFD3-A597A1749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04" y="2795136"/>
            <a:ext cx="6521338" cy="23169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934431-3616-0440-A1CB-8C3C4245D074}"/>
              </a:ext>
            </a:extLst>
          </p:cNvPr>
          <p:cNvSpPr/>
          <p:nvPr/>
        </p:nvSpPr>
        <p:spPr>
          <a:xfrm>
            <a:off x="466403" y="3724508"/>
            <a:ext cx="6521337" cy="2067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1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082DD4-E296-774C-B2A7-E5BF908B7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42" y="1617681"/>
            <a:ext cx="4163930" cy="441795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tableau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Discuss data collection methods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Data cleaning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Multicollinearity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Transformations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Feature Selection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Model Types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Results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2956"/>
                </a:solidFill>
                <a:effectLst/>
              </a:rPr>
              <a:t>Preliminary Findings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Future Modifications and Improvements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390"/>
          <a:stretch/>
        </p:blipFill>
        <p:spPr>
          <a:xfrm>
            <a:off x="4636963" y="-588"/>
            <a:ext cx="7555037" cy="338327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B9B4FD3-46C8-344D-B1C4-110609917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89" r="1" b="9397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973E624-F4FD-9B4F-825A-5C540E34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" y="-588"/>
            <a:ext cx="4501039" cy="1457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24" y="-588"/>
            <a:ext cx="4501039" cy="14570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868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Preliminary Findings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 fontScale="92500" lnSpcReduction="10000"/>
          </a:bodyPr>
          <a:lstStyle/>
          <a:p>
            <a:pPr marL="228600" lvl="1" algn="l"/>
            <a:r>
              <a:rPr lang="en-US" sz="4000" dirty="0">
                <a:solidFill>
                  <a:schemeClr val="bg1"/>
                </a:solidFill>
              </a:rPr>
              <a:t>15996 Apperson Blvd, Oregon City, OR</a:t>
            </a:r>
          </a:p>
          <a:p>
            <a:pPr marL="228600" lvl="1" algn="l"/>
            <a:endParaRPr lang="en-US" sz="1600" dirty="0">
              <a:solidFill>
                <a:schemeClr val="bg1"/>
              </a:solidFill>
              <a:effectLst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300718" y="2024310"/>
            <a:ext cx="3737735" cy="245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FF1ACF9-D613-6A4A-9712-63EEF2E4DB9D}"/>
              </a:ext>
            </a:extLst>
          </p:cNvPr>
          <p:cNvSpPr txBox="1">
            <a:spLocks/>
          </p:cNvSpPr>
          <p:nvPr/>
        </p:nvSpPr>
        <p:spPr>
          <a:xfrm>
            <a:off x="300718" y="2021248"/>
            <a:ext cx="7003972" cy="4747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Since starting this project 8 homes that the random forest said were underpriced have been sold…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them almost all of them sold for more more than the listing price but many still sold for less than the model valued them at…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EBBD463-E72A-C24C-837A-0C0503B74F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580053"/>
              </p:ext>
            </p:extLst>
          </p:nvPr>
        </p:nvGraphicFramePr>
        <p:xfrm>
          <a:off x="336394" y="2578356"/>
          <a:ext cx="6807200" cy="337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Picture 13" descr="A house with a garage&#10;&#10;Description automatically generated with low confidence">
            <a:extLst>
              <a:ext uri="{FF2B5EF4-FFF2-40B4-BE49-F238E27FC236}">
                <a16:creationId xmlns:a16="http://schemas.microsoft.com/office/drawing/2014/main" id="{4D23AACB-201E-BB4B-96E2-C4B1E924C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655" y="2121483"/>
            <a:ext cx="3888196" cy="45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0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973E624-F4FD-9B4F-825A-5C540E34E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0" r="1552" b="-2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00"/>
          <a:stretch/>
        </p:blipFill>
        <p:spPr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B9B4FD3-46C8-344D-B1C4-110609917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73" b="1180"/>
          <a:stretch/>
        </p:blipFill>
        <p:spPr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66" y="347843"/>
            <a:ext cx="508804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600" b="1" u="sng" kern="1200" dirty="0">
                <a:solidFill>
                  <a:srgbClr val="152956"/>
                </a:solidFill>
                <a:latin typeface="+mj-lt"/>
                <a:ea typeface="+mj-ea"/>
                <a:cs typeface="+mj-cs"/>
              </a:rPr>
              <a:t>Key Drivers of Home Value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82DD4-E296-774C-B2A7-E5BF908B7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21249"/>
            <a:ext cx="5707565" cy="41557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Neighborhood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Age/Timing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Amenities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Structural Integrity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Exterior Quality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Marketing Success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79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FAE728-C5A9-4B0F-B89E-F4BED8250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+mj-lt"/>
              </a:rPr>
              <a:t>Size</a:t>
            </a:r>
            <a:endParaRPr lang="en-US" sz="4000" b="1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Bedrooms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Bathrooms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Square Feet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Basement Square feet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Garage Square Feet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Land Square Feet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Acres</a:t>
            </a:r>
          </a:p>
        </p:txBody>
      </p:sp>
    </p:spTree>
    <p:extLst>
      <p:ext uri="{BB962C8B-B14F-4D97-AF65-F5344CB8AC3E}">
        <p14:creationId xmlns:p14="http://schemas.microsoft.com/office/powerpoint/2010/main" val="198521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+mj-lt"/>
              </a:rPr>
              <a:t>Size</a:t>
            </a:r>
            <a:endParaRPr lang="en-US" sz="4000" b="1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pic>
        <p:nvPicPr>
          <p:cNvPr id="4" name="Picture 3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ACE87620-A3B1-0F4B-B49B-A6AA934A4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468961"/>
            <a:ext cx="12192000" cy="541603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D2C46A4-7DF2-E843-9057-CA36D601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2" y="1726335"/>
            <a:ext cx="502962" cy="272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EF7CB0-4F61-084E-BDC3-5C047C360FAE}"/>
              </a:ext>
            </a:extLst>
          </p:cNvPr>
          <p:cNvSpPr txBox="1"/>
          <p:nvPr/>
        </p:nvSpPr>
        <p:spPr>
          <a:xfrm>
            <a:off x="1738367" y="1502378"/>
            <a:ext cx="287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60F23-0E7B-9F49-AC0A-DCF61A70D7BD}"/>
              </a:ext>
            </a:extLst>
          </p:cNvPr>
          <p:cNvSpPr txBox="1"/>
          <p:nvPr/>
        </p:nvSpPr>
        <p:spPr>
          <a:xfrm>
            <a:off x="7582926" y="1502378"/>
            <a:ext cx="287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61030B-4494-2F4F-9560-A309923C192E}"/>
              </a:ext>
            </a:extLst>
          </p:cNvPr>
          <p:cNvSpPr txBox="1"/>
          <p:nvPr/>
        </p:nvSpPr>
        <p:spPr>
          <a:xfrm>
            <a:off x="1333719" y="3042911"/>
            <a:ext cx="287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684E14-878C-0A47-AD98-B0709C50FBD3}"/>
              </a:ext>
            </a:extLst>
          </p:cNvPr>
          <p:cNvSpPr txBox="1"/>
          <p:nvPr/>
        </p:nvSpPr>
        <p:spPr>
          <a:xfrm>
            <a:off x="7061856" y="3042911"/>
            <a:ext cx="287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C05665-E66E-1744-A29C-AD86351568D4}"/>
              </a:ext>
            </a:extLst>
          </p:cNvPr>
          <p:cNvSpPr txBox="1"/>
          <p:nvPr/>
        </p:nvSpPr>
        <p:spPr>
          <a:xfrm>
            <a:off x="887028" y="5143570"/>
            <a:ext cx="3548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CCBB7B-C2D6-4B4E-A22E-7004AC5AF3EC}"/>
              </a:ext>
            </a:extLst>
          </p:cNvPr>
          <p:cNvSpPr txBox="1"/>
          <p:nvPr/>
        </p:nvSpPr>
        <p:spPr>
          <a:xfrm>
            <a:off x="6905295" y="5112040"/>
            <a:ext cx="3548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Unclear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046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effectLst/>
              </a:rPr>
              <a:t>Neighborhood</a:t>
            </a: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7DDD78C2-2AD5-9541-9E2B-9E1C703E5BD0}"/>
              </a:ext>
            </a:extLst>
          </p:cNvPr>
          <p:cNvSpPr txBox="1">
            <a:spLocks/>
          </p:cNvSpPr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School Rating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School Rating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School Student Count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School Student Count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 to Teacher Ratio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Tax Rates</a:t>
            </a:r>
          </a:p>
        </p:txBody>
      </p:sp>
    </p:spTree>
    <p:extLst>
      <p:ext uri="{BB962C8B-B14F-4D97-AF65-F5344CB8AC3E}">
        <p14:creationId xmlns:p14="http://schemas.microsoft.com/office/powerpoint/2010/main" val="13577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effectLst/>
              </a:rPr>
              <a:t>Neighborhood</a:t>
            </a:r>
          </a:p>
        </p:txBody>
      </p:sp>
      <p:pic>
        <p:nvPicPr>
          <p:cNvPr id="9" name="Picture 8" descr="A house with a front yard&#10;&#10;Description automatically generated with low confidence">
            <a:extLst>
              <a:ext uri="{FF2B5EF4-FFF2-40B4-BE49-F238E27FC236}">
                <a16:creationId xmlns:a16="http://schemas.microsoft.com/office/drawing/2014/main" id="{318C528F-C953-074E-AD0F-4AA4C79FF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6" r="2" b="30"/>
          <a:stretch/>
        </p:blipFill>
        <p:spPr>
          <a:xfrm>
            <a:off x="7987862" y="2121483"/>
            <a:ext cx="3737734" cy="455116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B73A8C1F-B063-E04C-96AB-0561A1AD82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2" r="6273"/>
          <a:stretch/>
        </p:blipFill>
        <p:spPr>
          <a:xfrm>
            <a:off x="7987861" y="2121482"/>
            <a:ext cx="3737734" cy="4558389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FFE032-7416-FE41-AA3B-60A3ED25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290" y="5301902"/>
            <a:ext cx="2848305" cy="1370747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low confidence">
            <a:extLst>
              <a:ext uri="{FF2B5EF4-FFF2-40B4-BE49-F238E27FC236}">
                <a16:creationId xmlns:a16="http://schemas.microsoft.com/office/drawing/2014/main" id="{557A6F5D-18A7-0C4D-A435-8F7F06515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98" y="2121482"/>
            <a:ext cx="6989382" cy="46806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08CED2-EFB6-AE44-8354-D1F9BFB6F483}"/>
              </a:ext>
            </a:extLst>
          </p:cNvPr>
          <p:cNvSpPr txBox="1"/>
          <p:nvPr/>
        </p:nvSpPr>
        <p:spPr>
          <a:xfrm>
            <a:off x="1275914" y="2131992"/>
            <a:ext cx="3127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Categorical - </a:t>
            </a:r>
            <a:r>
              <a:rPr lang="en-US" sz="1200" b="1" dirty="0">
                <a:solidFill>
                  <a:srgbClr val="749929"/>
                </a:solidFill>
              </a:rPr>
              <a:t>Unclear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C00000"/>
                </a:solidFill>
              </a:rPr>
              <a:t>Dropped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20ACA-5C53-7948-9F32-A69103170963}"/>
              </a:ext>
            </a:extLst>
          </p:cNvPr>
          <p:cNvSpPr txBox="1"/>
          <p:nvPr/>
        </p:nvSpPr>
        <p:spPr>
          <a:xfrm>
            <a:off x="747303" y="4459520"/>
            <a:ext cx="3456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C00000"/>
                </a:solidFill>
              </a:rPr>
              <a:t>Negative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39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D84582-40D7-FF4D-86E2-5BA9E60555DD}"/>
              </a:ext>
            </a:extLst>
          </p:cNvPr>
          <p:cNvSpPr/>
          <p:nvPr/>
        </p:nvSpPr>
        <p:spPr>
          <a:xfrm>
            <a:off x="-2" y="1889375"/>
            <a:ext cx="12192000" cy="4968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05A7944-7435-1342-A7F8-77D0C90C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188937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4D06-5CAB-7748-9037-B627EB2D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66639"/>
            <a:ext cx="6753827" cy="675441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200" b="1" dirty="0">
                <a:solidFill>
                  <a:schemeClr val="bg1"/>
                </a:solidFill>
              </a:rPr>
              <a:t>What makes a home valuable?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23ED7-676B-7D42-8638-43BDAA0B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685" y="185351"/>
            <a:ext cx="4176585" cy="1569089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effectLst/>
              </a:rPr>
              <a:t>Neighborhood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School Systems</a:t>
            </a:r>
            <a:endParaRPr lang="en-US" sz="2000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1001745-865C-C44C-9131-6A1F1BB3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2"/>
          <a:stretch/>
        </p:blipFill>
        <p:spPr>
          <a:xfrm>
            <a:off x="-4" y="1461999"/>
            <a:ext cx="12192003" cy="53802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4C332-7C73-2C46-9EC7-EDB6B20F309E}"/>
              </a:ext>
            </a:extLst>
          </p:cNvPr>
          <p:cNvSpPr txBox="1"/>
          <p:nvPr/>
        </p:nvSpPr>
        <p:spPr>
          <a:xfrm>
            <a:off x="1693235" y="3351373"/>
            <a:ext cx="3456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749929"/>
                </a:solidFill>
              </a:rPr>
              <a:t>Positive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30181-EB4B-664D-93CC-71ED32529AC7}"/>
              </a:ext>
            </a:extLst>
          </p:cNvPr>
          <p:cNvSpPr txBox="1"/>
          <p:nvPr/>
        </p:nvSpPr>
        <p:spPr>
          <a:xfrm>
            <a:off x="2371152" y="5119002"/>
            <a:ext cx="3456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C00000"/>
                </a:solidFill>
              </a:rPr>
              <a:t>Negative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E6EAE-EB9D-8643-BBD2-D92C9308B7BD}"/>
              </a:ext>
            </a:extLst>
          </p:cNvPr>
          <p:cNvSpPr txBox="1"/>
          <p:nvPr/>
        </p:nvSpPr>
        <p:spPr>
          <a:xfrm>
            <a:off x="1388435" y="1537188"/>
            <a:ext cx="3456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C00000"/>
                </a:solidFill>
              </a:rPr>
              <a:t>Negative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89503DC3-0B02-184F-81C5-0268A2A2A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177" y="1518607"/>
            <a:ext cx="6184125" cy="1889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2FCFBC-3ACD-3346-B4A4-4E94E0BA39A1}"/>
              </a:ext>
            </a:extLst>
          </p:cNvPr>
          <p:cNvSpPr txBox="1"/>
          <p:nvPr/>
        </p:nvSpPr>
        <p:spPr>
          <a:xfrm>
            <a:off x="7563264" y="1537873"/>
            <a:ext cx="3456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C00000"/>
                </a:solidFill>
              </a:rPr>
              <a:t>Negative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31EA8-0503-7E43-9B0C-F1DF5D735797}"/>
              </a:ext>
            </a:extLst>
          </p:cNvPr>
          <p:cNvSpPr txBox="1"/>
          <p:nvPr/>
        </p:nvSpPr>
        <p:spPr>
          <a:xfrm>
            <a:off x="7779215" y="3345817"/>
            <a:ext cx="3456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52956"/>
                </a:solidFill>
              </a:rPr>
              <a:t>- Continuous - </a:t>
            </a:r>
            <a:r>
              <a:rPr lang="en-US" sz="1200" b="1" dirty="0">
                <a:solidFill>
                  <a:srgbClr val="C00000"/>
                </a:solidFill>
              </a:rPr>
              <a:t>Negative</a:t>
            </a:r>
            <a:r>
              <a:rPr lang="en-US" sz="1200" b="1" dirty="0">
                <a:solidFill>
                  <a:srgbClr val="152956"/>
                </a:solidFill>
              </a:rPr>
              <a:t> Relationship - </a:t>
            </a:r>
            <a:r>
              <a:rPr lang="en-US" sz="1200" b="1" dirty="0">
                <a:solidFill>
                  <a:srgbClr val="749929"/>
                </a:solidFill>
              </a:rPr>
              <a:t>Kept</a:t>
            </a:r>
            <a:r>
              <a:rPr lang="en-US" sz="1200" b="1" dirty="0">
                <a:solidFill>
                  <a:srgbClr val="152956"/>
                </a:solidFill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177792-36D9-CE4F-BAF8-6E7A303AF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03" y="1801190"/>
            <a:ext cx="397994" cy="1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992</Words>
  <Application>Microsoft Macintosh PowerPoint</Application>
  <PresentationFormat>Widescreen</PresentationFormat>
  <Paragraphs>288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First Time Home Buying Made Easy</vt:lpstr>
      <vt:lpstr>What makes a home valuable?</vt:lpstr>
      <vt:lpstr>Agenda</vt:lpstr>
      <vt:lpstr>Key Drivers of Home Value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What makes a home valuable?</vt:lpstr>
      <vt:lpstr>Agenda</vt:lpstr>
      <vt:lpstr>Data Collection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Agenda</vt:lpstr>
      <vt:lpstr>Preliminary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Time Home Buying Made Easy</dc:title>
  <dc:creator>Kayla bolden Bolden</dc:creator>
  <cp:lastModifiedBy>Kayla bolden Bolden</cp:lastModifiedBy>
  <cp:revision>1</cp:revision>
  <dcterms:created xsi:type="dcterms:W3CDTF">2022-02-18T17:30:45Z</dcterms:created>
  <dcterms:modified xsi:type="dcterms:W3CDTF">2022-02-19T07:20:46Z</dcterms:modified>
</cp:coreProperties>
</file>